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F865A1-F022-4C1E-B55F-8CBF815D9891}">
  <a:tblStyle styleId="{F3F865A1-F022-4C1E-B55F-8CBF815D98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375a3aaa2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375a3aaa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375a3aaa2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375a3aaa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375a3aaa2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375a3aaa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375a3aaa2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375a3aaa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375a3aaa2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375a3aaa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a617fe5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a617fe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a617fe5e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a617fe5e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a333fabb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a333fabb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a333fab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a333fab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a333fabb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a333fabb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a333fabb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a333fabb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bb770f3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bb770f3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a617fe5e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a617fe5e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72b05e649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72b05e649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72b05e649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72b05e649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72b05e649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72b05e649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72b05e649_0_8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72b05e649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bb770f393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bb770f3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375a3aaa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375a3aa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375a3aaa2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375a3aa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375a3aaa2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375a3aa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375a3aaa2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375a3aa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ggle.com/andradaolteanu/gtzan-dataset-music-genre-classification" TargetMode="External"/><Relationship Id="rId4" Type="http://schemas.openxmlformats.org/officeDocument/2006/relationships/hyperlink" Target="https://ieeexplore.ieee.org/document/8441340" TargetMode="External"/><Relationship Id="rId5" Type="http://schemas.openxmlformats.org/officeDocument/2006/relationships/hyperlink" Target="https://ieeexplore.ieee.org/abstract/document/9175547" TargetMode="External"/><Relationship Id="rId6" Type="http://schemas.openxmlformats.org/officeDocument/2006/relationships/hyperlink" Target="https://towardsdatascience.com/music-genre-classification-with-python-c714d032f0d8" TargetMode="External"/><Relationship Id="rId7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547500" y="7828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Genre Classification using Audio Dataset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228851" y="424300"/>
            <a:ext cx="31179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Presentation On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7399500" y="4021800"/>
            <a:ext cx="19227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Nitin Sharma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Tarushi Jat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88200" y="4283800"/>
            <a:ext cx="3117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 Supervision of</a:t>
            </a:r>
            <a:endParaRPr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Anand Kumar M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825" y="3388201"/>
            <a:ext cx="1620626" cy="153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2788925" y="1388175"/>
            <a:ext cx="3743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400"/>
              <a:t>DATA REPRESENTATION</a:t>
            </a:r>
            <a:endParaRPr b="1" sz="1400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70" y="1924400"/>
            <a:ext cx="8307075" cy="2599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Feature Extraction : Build Up</a:t>
            </a:r>
            <a:endParaRPr b="1"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00" y="2009475"/>
            <a:ext cx="8172450" cy="2505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2788925" y="1388175"/>
            <a:ext cx="3743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400"/>
              <a:t>DATA REPRESENTATION</a:t>
            </a:r>
            <a:endParaRPr b="1" sz="1400"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Feature Extraction : Build Up</a:t>
            </a:r>
            <a:endParaRPr b="1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25" y="2071275"/>
            <a:ext cx="8191500" cy="251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2788925" y="1388175"/>
            <a:ext cx="3743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400"/>
              <a:t>DATA REPRESENTATION</a:t>
            </a:r>
            <a:endParaRPr b="1" sz="1400"/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Feature Extraction : Build Up</a:t>
            </a:r>
            <a:endParaRPr b="1"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178550" y="1441100"/>
            <a:ext cx="8653800" cy="3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Deep Learning Pre-processing pipeline :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1)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Generate Audio Signal from audio dataset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2)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Generate spectrogram out of audio signal after performing short term fourier transform.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3)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Extract features from spectrogram and feed them to our neural network model.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….other steps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case of DL, we focus on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Mel Frequency Cepstral Coefficients (MFCC)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mel spectrogram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is a spectrogram where the frequencies are converted to the mel scale.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 is a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frequency domain feature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and hence is needed to be applied on each and every frame while performing stft.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will be considering 13 different coefficient per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reading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as it is default for audio data.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Applications of MFCC involve Speech recognition, Musical Genre Classification, Music instrument classification, etc.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Pre-processing of Data</a:t>
            </a:r>
            <a:endParaRPr b="1" sz="30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178525" y="1478950"/>
            <a:ext cx="86538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have a 30 sec long file which was divided into 3 sec data points to increase total amount of data.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Total 10 segments per file were considered.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66150 samples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per segment were captured at a sample rate of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22050 amplitude samples for second.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These samples were divided across fragments for further preprocessing.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Sliding window for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FFT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was considered to be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512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2048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samples per frame was considered.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13 coefficients per frames were extracted to make one single input point.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CNN Model : Performance Tuning</a:t>
            </a:r>
            <a:endParaRPr b="1"/>
          </a:p>
        </p:txBody>
      </p:sp>
      <p:sp>
        <p:nvSpPr>
          <p:cNvPr id="183" name="Google Shape;183;p27"/>
          <p:cNvSpPr txBox="1"/>
          <p:nvPr/>
        </p:nvSpPr>
        <p:spPr>
          <a:xfrm>
            <a:off x="358525" y="1652725"/>
            <a:ext cx="8427000" cy="25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tried 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manually tuning our parameters and tried to achieve better accuracies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Some of those readings are 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shared in further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and in upcoming slides.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Number of output classes are 10 as there are 10 musical genre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which are input is needed to be classified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Dense, Flatten and output layers 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are same for all and we experimented around with convolution layer.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Dense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Layer : 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Dense(64); Activation(ReLu); Dropout(0.1)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Output Layer: 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Number of output class = 10; Activation(SoftMax)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CNN Model : Performance Tuning</a:t>
            </a:r>
            <a:endParaRPr b="1"/>
          </a:p>
        </p:txBody>
      </p:sp>
      <p:graphicFrame>
        <p:nvGraphicFramePr>
          <p:cNvPr id="189" name="Google Shape;189;p28"/>
          <p:cNvGraphicFramePr/>
          <p:nvPr/>
        </p:nvGraphicFramePr>
        <p:xfrm>
          <a:off x="368425" y="145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{F3F865A1-F022-4C1E-B55F-8CBF815D9891}</a:tableStyleId>
              </a:tblPr>
              <a:tblGrid>
                <a:gridCol w="3416975"/>
                <a:gridCol w="1091000"/>
                <a:gridCol w="4012625"/>
              </a:tblGrid>
              <a:tr h="41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Convolution Layer Details</a:t>
                      </a:r>
                      <a:endParaRPr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</a:rPr>
                        <a:t>Accuracy</a:t>
                      </a:r>
                      <a:endParaRPr b="1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38725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MaxPooling(3,3), Strides(2,2),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input shape (1, 130, 13, 1)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MaxPooling(3,3), Strides(2,2)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filters(2X2),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MaxPooling(2,2), Strides(2X2)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Epoch : 150, Batch : 32, Rate : 0.001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Accuracy : 99.65%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 Accuracy :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69.02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125" y="1573475"/>
            <a:ext cx="3799050" cy="27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400825" y="4447775"/>
            <a:ext cx="83424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Here we can clearly see that our model is overfitting as train and test accuracy are varying very highly. Hence we need to take help of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Regularization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improve our result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CNN Model : Performance Tuning</a:t>
            </a:r>
            <a:endParaRPr b="1"/>
          </a:p>
        </p:txBody>
      </p:sp>
      <p:graphicFrame>
        <p:nvGraphicFramePr>
          <p:cNvPr id="197" name="Google Shape;197;p29"/>
          <p:cNvGraphicFramePr/>
          <p:nvPr/>
        </p:nvGraphicFramePr>
        <p:xfrm>
          <a:off x="368425" y="145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{F3F865A1-F022-4C1E-B55F-8CBF815D9891}</a:tableStyleId>
              </a:tblPr>
              <a:tblGrid>
                <a:gridCol w="3416975"/>
                <a:gridCol w="1091000"/>
                <a:gridCol w="4012625"/>
              </a:tblGrid>
              <a:tr h="45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Convolution Layer Details</a:t>
                      </a:r>
                      <a:endParaRPr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7902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MaxPooling(3,3), Strides(2,2),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L1 = 0.01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input shape (1, 130, 13, 1)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MaxPooling(3,3), Strides(2,2)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L1 = 0.01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filters(2X2),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MaxPooling(2,2), Strides(2X2),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L1 = 0.01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Epoch : 150, Batch : 64, Rate : 0.001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Accuracy : 80%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Validation Accuracy :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74.91%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 Accuracy :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74.52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300" y="1579000"/>
            <a:ext cx="3659075" cy="3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CNN Model : Performance Tuning</a:t>
            </a:r>
            <a:endParaRPr b="1"/>
          </a:p>
        </p:txBody>
      </p:sp>
      <p:graphicFrame>
        <p:nvGraphicFramePr>
          <p:cNvPr id="204" name="Google Shape;204;p30"/>
          <p:cNvGraphicFramePr/>
          <p:nvPr/>
        </p:nvGraphicFramePr>
        <p:xfrm>
          <a:off x="368425" y="145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{F3F865A1-F022-4C1E-B55F-8CBF815D9891}</a:tableStyleId>
              </a:tblPr>
              <a:tblGrid>
                <a:gridCol w="3416975"/>
                <a:gridCol w="1091000"/>
                <a:gridCol w="4012625"/>
              </a:tblGrid>
              <a:tr h="4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Convolution Layer Details</a:t>
                      </a:r>
                      <a:endParaRPr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38725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MaxPooling(3,3), Strides(2,2),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</a:t>
                      </a: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shape (1, 130, 13, 1)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Dropout(0.3)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MaxPooling(3,3), Strides(2,2)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Dropout(0.3)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filters(2X2),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MaxPooling(2,2),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Strides(2X2)</a:t>
                      </a: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Dropout(0.3)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Epoch : 150, Batch : 32, Rate : 0.001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Accuracy : 83.59%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Validation Accuracy :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81.48%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 Accuracy :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79.87%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675" y="1649100"/>
            <a:ext cx="3682600" cy="31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CNN Model : Performance Tuning</a:t>
            </a:r>
            <a:endParaRPr b="1"/>
          </a:p>
        </p:txBody>
      </p:sp>
      <p:graphicFrame>
        <p:nvGraphicFramePr>
          <p:cNvPr id="211" name="Google Shape;211;p31"/>
          <p:cNvGraphicFramePr/>
          <p:nvPr/>
        </p:nvGraphicFramePr>
        <p:xfrm>
          <a:off x="368425" y="145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{F3F865A1-F022-4C1E-B55F-8CBF815D9891}</a:tableStyleId>
              </a:tblPr>
              <a:tblGrid>
                <a:gridCol w="3464250"/>
                <a:gridCol w="1043725"/>
                <a:gridCol w="4012625"/>
              </a:tblGrid>
              <a:tr h="4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Convolution Layer Details</a:t>
                      </a:r>
                      <a:endParaRPr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</a:rPr>
                        <a:t>Accuracy</a:t>
                      </a:r>
                      <a:endParaRPr b="1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38725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MaxPooling(3,3), Strides(2,2),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Dropout(0.2),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input shape (1, 130, 13, 1)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MaxPooling(3,3), Strides(2,2)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Dropout(0.2)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filters(2X2), Activation(ReLu);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MaxPooling(2,2),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Strides(2X2)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Dropout(0.1)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Batch 32, Epochs : 150, rate : 0.001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Accuracy : 85.9%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Validation Accuracy: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78.91%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 Accuracy :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80.63%</a:t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125" y="1633200"/>
            <a:ext cx="3573975" cy="29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ABSTRACT</a:t>
            </a:r>
            <a:endParaRPr b="1" sz="3000"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505700"/>
            <a:ext cx="8442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lang="en" sz="1800">
                <a:solidFill>
                  <a:srgbClr val="0C343D"/>
                </a:solidFill>
              </a:rPr>
              <a:t>GOAL is to develop a deep learning model that can classify audio music files into different genres using their frequency spectrum..</a:t>
            </a:r>
            <a:endParaRPr sz="1800">
              <a:solidFill>
                <a:srgbClr val="0C343D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lang="en" sz="1800">
                <a:solidFill>
                  <a:srgbClr val="0C343D"/>
                </a:solidFill>
              </a:rPr>
              <a:t>As an output our model will </a:t>
            </a:r>
            <a:r>
              <a:rPr b="1" lang="en" sz="1800">
                <a:solidFill>
                  <a:srgbClr val="0C343D"/>
                </a:solidFill>
              </a:rPr>
              <a:t>classify an input audio file into one of the following 10 genres</a:t>
            </a:r>
            <a:r>
              <a:rPr lang="en" sz="1800">
                <a:solidFill>
                  <a:srgbClr val="0C343D"/>
                </a:solidFill>
              </a:rPr>
              <a:t> : </a:t>
            </a:r>
            <a:r>
              <a:rPr i="1" lang="en" sz="1800">
                <a:solidFill>
                  <a:srgbClr val="0C343D"/>
                </a:solidFill>
              </a:rPr>
              <a:t>B</a:t>
            </a:r>
            <a:r>
              <a:rPr i="1" lang="en" sz="1800">
                <a:solidFill>
                  <a:srgbClr val="0C343D"/>
                </a:solidFill>
              </a:rPr>
              <a:t>lues, Classical, Country, Disco, Hip-Hop, Jazz, Metal, Pop, Reggae and Rock</a:t>
            </a:r>
            <a:r>
              <a:rPr lang="en" sz="1800">
                <a:solidFill>
                  <a:srgbClr val="0C343D"/>
                </a:solidFill>
              </a:rPr>
              <a:t>.</a:t>
            </a:r>
            <a:endParaRPr sz="1800">
              <a:solidFill>
                <a:srgbClr val="0C343D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800"/>
              <a:buChar char="●"/>
            </a:pPr>
            <a:r>
              <a:rPr lang="en" sz="1800">
                <a:solidFill>
                  <a:srgbClr val="0C343D"/>
                </a:solidFill>
              </a:rPr>
              <a:t>Widely used by in field of music recommendation which plays an important role tying up customers. </a:t>
            </a:r>
            <a:r>
              <a:rPr i="1" lang="en" sz="1800">
                <a:solidFill>
                  <a:srgbClr val="0C343D"/>
                </a:solidFill>
              </a:rPr>
              <a:t>Eg : Spotify and Shazam</a:t>
            </a:r>
            <a:endParaRPr i="1" sz="1800">
              <a:solidFill>
                <a:srgbClr val="0C343D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CNN Model : Performance Tuning : BEST</a:t>
            </a:r>
            <a:endParaRPr b="1"/>
          </a:p>
        </p:txBody>
      </p:sp>
      <p:graphicFrame>
        <p:nvGraphicFramePr>
          <p:cNvPr id="218" name="Google Shape;218;p32"/>
          <p:cNvGraphicFramePr/>
          <p:nvPr/>
        </p:nvGraphicFramePr>
        <p:xfrm>
          <a:off x="368425" y="145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{F3F865A1-F022-4C1E-B55F-8CBF815D9891}</a:tableStyleId>
              </a:tblPr>
              <a:tblGrid>
                <a:gridCol w="3511525"/>
                <a:gridCol w="996450"/>
                <a:gridCol w="4012625"/>
              </a:tblGrid>
              <a:tr h="44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Convolution Layer Details</a:t>
                      </a:r>
                      <a:endParaRPr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</a:rPr>
                        <a:t>Accuracy</a:t>
                      </a:r>
                      <a:endParaRPr b="1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0392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MaxPooling(3,3), Strides(2,2),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Dropout(0.3),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input shape (1, 130, 13, 1)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filters(3X3), Activation(ReLu);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MaxPooling(3,3), Strides(2,2)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Dropout(0.1)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filters(2X2), Activation(ReLu);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MaxPooling(2,2), Strides(2X2)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Dropout(0.1)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Batch 32, Epochs : 150, rate : 0.0001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Accuracy : </a:t>
                      </a:r>
                      <a:r>
                        <a:rPr lang="en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85.91%</a:t>
                      </a:r>
                      <a:endParaRPr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Validation Accuracy : </a:t>
                      </a:r>
                      <a:r>
                        <a:rPr lang="en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78.79%</a:t>
                      </a:r>
                      <a:endParaRPr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 Accuracy : </a:t>
                      </a:r>
                      <a:r>
                        <a:rPr lang="en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81.3%</a:t>
                      </a:r>
                      <a:endParaRPr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050" y="1647825"/>
            <a:ext cx="3619825" cy="31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Performance Comparison </a:t>
            </a:r>
            <a:endParaRPr b="1"/>
          </a:p>
        </p:txBody>
      </p:sp>
      <p:graphicFrame>
        <p:nvGraphicFramePr>
          <p:cNvPr id="225" name="Google Shape;225;p33"/>
          <p:cNvGraphicFramePr/>
          <p:nvPr/>
        </p:nvGraphicFramePr>
        <p:xfrm>
          <a:off x="372888" y="159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{F3F865A1-F022-4C1E-B55F-8CBF815D9891}</a:tableStyleId>
              </a:tblPr>
              <a:tblGrid>
                <a:gridCol w="5211500"/>
                <a:gridCol w="3186775"/>
              </a:tblGrid>
              <a:tr h="2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Work By</a:t>
                      </a:r>
                      <a:endParaRPr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</a:rPr>
                        <a:t>Accuracy</a:t>
                      </a:r>
                      <a:endParaRPr b="1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C34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Our Work</a:t>
                      </a:r>
                      <a:endParaRPr sz="1600">
                        <a:solidFill>
                          <a:srgbClr val="0C34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C34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: GTZAN</a:t>
                      </a:r>
                      <a:endParaRPr sz="1600">
                        <a:solidFill>
                          <a:srgbClr val="0C34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81.30%</a:t>
                      </a:r>
                      <a:endParaRPr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C34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Vishnupriya S and K Meenakshi[2018] work using CNN</a:t>
                      </a:r>
                      <a:endParaRPr sz="1600">
                        <a:solidFill>
                          <a:srgbClr val="0C34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C34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: MSD Dataset </a:t>
                      </a:r>
                      <a:endParaRPr sz="1600">
                        <a:solidFill>
                          <a:srgbClr val="0C34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C34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(Bigger version of GTZAN)</a:t>
                      </a:r>
                      <a:endParaRPr sz="1600">
                        <a:solidFill>
                          <a:srgbClr val="0C343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457200" lvl="0" marL="0" rtl="0" algn="l">
                        <a:lnSpc>
                          <a:spcPct val="9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76.00%</a:t>
                      </a:r>
                      <a:endParaRPr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Work</a:t>
            </a:r>
            <a:endParaRPr b="1"/>
          </a:p>
        </p:txBody>
      </p:sp>
      <p:sp>
        <p:nvSpPr>
          <p:cNvPr id="231" name="Google Shape;231;p34"/>
          <p:cNvSpPr txBox="1"/>
          <p:nvPr/>
        </p:nvSpPr>
        <p:spPr>
          <a:xfrm>
            <a:off x="348725" y="1601825"/>
            <a:ext cx="84837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Creating other Deep learning based models and try to achieve higher accuracies.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the largest dataset that like 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Free Music Archive 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which offers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(106,000 tracks with labeled genres)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Only predict the 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genre over the whole song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and compare the accuracy to our results (should be higher).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Extend this work to </a:t>
            </a: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musical notes classification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11700" y="1505700"/>
            <a:ext cx="8454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Char char="●"/>
            </a:pPr>
            <a:r>
              <a:rPr lang="en" sz="1600">
                <a:solidFill>
                  <a:srgbClr val="0C343D"/>
                </a:solidFill>
              </a:rPr>
              <a:t>Cook and Tzanetakis’s GTZAN dataset : </a:t>
            </a:r>
            <a:r>
              <a:rPr i="1" lang="en" sz="1600" u="sng">
                <a:solidFill>
                  <a:schemeClr val="hlink"/>
                </a:solidFill>
                <a:hlinkClick r:id="rId3"/>
              </a:rPr>
              <a:t>https://www.kaggle.com/andradaolteanu/gtzan-dataset-music-genre-classification</a:t>
            </a:r>
            <a:endParaRPr i="1" sz="1600">
              <a:solidFill>
                <a:srgbClr val="0C343D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600"/>
              <a:buChar char="●"/>
            </a:pPr>
            <a:r>
              <a:rPr lang="en" sz="1600">
                <a:solidFill>
                  <a:srgbClr val="0C343D"/>
                </a:solidFill>
              </a:rPr>
              <a:t>Vishnupriya S and K Meenakshi[2018] work using CNN 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https://ieeexplore.ieee.org/document/8441340</a:t>
            </a:r>
            <a:endParaRPr sz="1600">
              <a:solidFill>
                <a:srgbClr val="0C343D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600"/>
              <a:buChar char="●"/>
            </a:pPr>
            <a:r>
              <a:rPr lang="en" sz="1600">
                <a:solidFill>
                  <a:srgbClr val="0C343D"/>
                </a:solidFill>
              </a:rPr>
              <a:t>Beici Liang and Minwei Gu[2020] work using Transfer Learning </a:t>
            </a:r>
            <a:r>
              <a:rPr b="1" lang="en" sz="1600">
                <a:solidFill>
                  <a:srgbClr val="0C343D"/>
                </a:solidFill>
              </a:rPr>
              <a:t>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https://ieeexplore.ieee.org/abstract/document/9175547</a:t>
            </a:r>
            <a:endParaRPr sz="1600">
              <a:solidFill>
                <a:srgbClr val="0C343D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600"/>
              <a:buChar char="●"/>
            </a:pPr>
            <a:r>
              <a:rPr lang="en" sz="1600">
                <a:solidFill>
                  <a:srgbClr val="0C343D"/>
                </a:solidFill>
              </a:rPr>
              <a:t>Towards datascience blog on Musical Genre Classification :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https://towardsdatascience.com/music-genre-classification-with-python-c714d032f0d8</a:t>
            </a:r>
            <a:endParaRPr sz="1600">
              <a:solidFill>
                <a:srgbClr val="0C343D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0C343D"/>
              </a:solidFill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ctrTitle"/>
          </p:nvPr>
        </p:nvSpPr>
        <p:spPr>
          <a:xfrm>
            <a:off x="2663700" y="1988925"/>
            <a:ext cx="41310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AND WORKING ENVIRONMENT</a:t>
            </a:r>
            <a:endParaRPr b="1"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25" y="2509350"/>
            <a:ext cx="3717300" cy="17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File Format</a:t>
            </a:r>
            <a:r>
              <a:rPr lang="en" sz="1600"/>
              <a:t> : pcap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Total Audio Files : 1000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Audio Files per genre : 100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Length of each audio file : 30s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Total Genre : 10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TrainData : TestData :: 80 : 20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5557375" y="2406450"/>
            <a:ext cx="37173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Google colab environment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Network Intrusion Dataset from OCSLAB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Language : Python</a:t>
            </a:r>
            <a:endParaRPr sz="15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550" y="1273014"/>
            <a:ext cx="1303900" cy="157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425" y="1539863"/>
            <a:ext cx="893937" cy="89393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201950" y="1682388"/>
            <a:ext cx="2886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Network Intrusion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Dataset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10925" y="4327650"/>
            <a:ext cx="81222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Genres</a:t>
            </a:r>
            <a:r>
              <a:rPr i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: Blues, Classical, Country, Disco, Hip-Hop, Jazz, Metal, Pop, Reggae and Rock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730350" y="1737363"/>
            <a:ext cx="2649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System Setup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WORKFLOW</a:t>
            </a:r>
            <a:endParaRPr b="1" sz="30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99" y="1277975"/>
            <a:ext cx="7632598" cy="3779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WORKFLOW : STEPS</a:t>
            </a:r>
            <a:endParaRPr b="1" sz="300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722425" y="1722425"/>
            <a:ext cx="6474000" cy="3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Understanding Audio Signal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 Extraction Build Up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Pre-Processing on Data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CNN Model : Performance Tuning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Accuracy Comparison With Base Paper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784025" y="1722425"/>
            <a:ext cx="510900" cy="220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Understanding Audio Signal</a:t>
            </a:r>
            <a:endParaRPr b="1" sz="3000"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25" y="1435425"/>
            <a:ext cx="39987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Audio Signal</a:t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signal is a variation of a </a:t>
            </a:r>
            <a:r>
              <a:rPr b="1" lang="en" sz="1400"/>
              <a:t>certain</a:t>
            </a:r>
            <a:r>
              <a:rPr lang="en" sz="1400"/>
              <a:t> </a:t>
            </a:r>
            <a:r>
              <a:rPr b="1" lang="en" sz="1400"/>
              <a:t>quantity over time</a:t>
            </a:r>
            <a:r>
              <a:rPr lang="en" sz="1400"/>
              <a:t>. In case of audio, this is </a:t>
            </a:r>
            <a:r>
              <a:rPr b="1" lang="en" sz="1400"/>
              <a:t>air pressure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Oscillation of medium molecules due to vibration of object results in alteration in air pressure which in return creates waves.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Representation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400"/>
              <a:t>Waves can be represented using </a:t>
            </a:r>
            <a:r>
              <a:rPr b="1" lang="en" sz="1400"/>
              <a:t>waveform</a:t>
            </a:r>
            <a:r>
              <a:rPr lang="en" sz="1400"/>
              <a:t> that is basically viewed as a function of </a:t>
            </a:r>
            <a:r>
              <a:rPr b="1" lang="en" sz="1400"/>
              <a:t>amplitude over time</a:t>
            </a:r>
            <a:r>
              <a:rPr lang="en" sz="1400"/>
              <a:t>.</a:t>
            </a:r>
            <a:endParaRPr sz="140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eform" id="111" name="Google Shape;111;p18" title="Wavefor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125" y="1506412"/>
            <a:ext cx="3483700" cy="1771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4275" y="3329475"/>
            <a:ext cx="4657525" cy="177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Understanding Audio Signal</a:t>
            </a:r>
            <a:endParaRPr b="1" sz="3000"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25" y="1435425"/>
            <a:ext cx="3998700" cy="19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Storing Waveform</a:t>
            </a:r>
            <a:endParaRPr b="1" sz="1600"/>
          </a:p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Waveforms are </a:t>
            </a:r>
            <a:r>
              <a:rPr b="1" lang="en" sz="1400"/>
              <a:t>analog</a:t>
            </a:r>
            <a:r>
              <a:rPr lang="en" sz="1400"/>
              <a:t> and cannot be stored and hence we need to </a:t>
            </a:r>
            <a:r>
              <a:rPr b="1" lang="en" sz="1400"/>
              <a:t>convert</a:t>
            </a:r>
            <a:r>
              <a:rPr lang="en" sz="1400"/>
              <a:t> them into </a:t>
            </a:r>
            <a:r>
              <a:rPr b="1" lang="en" sz="1400"/>
              <a:t>digital signal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Digitalization is governed by two factors : Sampling factor and Quantization.</a:t>
            </a:r>
            <a:endParaRPr sz="140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97650" y="3180800"/>
            <a:ext cx="565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ampling Factor 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No. of sample per second to consider.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Quantization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Amplitude of samples are quantized to closest integer.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537825" y="4097950"/>
            <a:ext cx="8206800" cy="661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Higher sampling rate means that more data will be collected and hence we will get audio of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quality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but will result in requiring more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computation power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975" y="1485050"/>
            <a:ext cx="2477481" cy="208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25" y="1435425"/>
            <a:ext cx="39987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Fourier Transform</a:t>
            </a:r>
            <a:endParaRPr b="1" sz="1600"/>
          </a:p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audio signal is comprised of several single-frequency sound waves.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b="1" lang="en" sz="1400">
                <a:solidFill>
                  <a:srgbClr val="666666"/>
                </a:solidFill>
              </a:rPr>
              <a:t>FT</a:t>
            </a:r>
            <a:r>
              <a:rPr lang="en" sz="1400">
                <a:solidFill>
                  <a:srgbClr val="666666"/>
                </a:solidFill>
              </a:rPr>
              <a:t> converts the signal from the time domain into the frequency domain. The result is called a </a:t>
            </a:r>
            <a:r>
              <a:rPr b="1" lang="en" sz="1400">
                <a:solidFill>
                  <a:srgbClr val="666666"/>
                </a:solidFill>
              </a:rPr>
              <a:t>power</a:t>
            </a:r>
            <a:r>
              <a:rPr lang="en" sz="1400">
                <a:solidFill>
                  <a:srgbClr val="666666"/>
                </a:solidFill>
              </a:rPr>
              <a:t> </a:t>
            </a:r>
            <a:r>
              <a:rPr b="1" lang="en" sz="1400">
                <a:solidFill>
                  <a:srgbClr val="666666"/>
                </a:solidFill>
              </a:rPr>
              <a:t>spectrum</a:t>
            </a:r>
            <a:r>
              <a:rPr lang="en" sz="1400">
                <a:solidFill>
                  <a:srgbClr val="666666"/>
                </a:solidFill>
              </a:rPr>
              <a:t>.</a:t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25" y="1345299"/>
            <a:ext cx="4528775" cy="28032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20"/>
          <p:cNvSpPr txBox="1"/>
          <p:nvPr/>
        </p:nvSpPr>
        <p:spPr>
          <a:xfrm>
            <a:off x="415375" y="3180825"/>
            <a:ext cx="37914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Problem with Fourier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Transform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Audio data is time series and after doing </a:t>
            </a:r>
            <a:r>
              <a:rPr b="1" lang="en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FT we loose time element of audio signal.</a:t>
            </a:r>
            <a:endParaRPr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Feature Extraction : Build Up</a:t>
            </a:r>
            <a:endParaRPr b="1"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25" y="1435425"/>
            <a:ext cx="39987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Short Term Fourier Transform</a:t>
            </a:r>
            <a:endParaRPr b="1" sz="1600"/>
          </a:p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/>
              <a:t>Computes different </a:t>
            </a:r>
            <a:r>
              <a:rPr b="1" lang="en" sz="1400"/>
              <a:t>FT</a:t>
            </a:r>
            <a:r>
              <a:rPr lang="en" sz="1400"/>
              <a:t> at different time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Information about </a:t>
            </a:r>
            <a:r>
              <a:rPr b="1" lang="en" sz="1400"/>
              <a:t>time is preserved</a:t>
            </a:r>
            <a:r>
              <a:rPr lang="en" sz="1400"/>
              <a:t>.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Frame Size </a:t>
            </a:r>
            <a:r>
              <a:rPr lang="en" sz="1400"/>
              <a:t>in STFT signifies different interval at which we are to perform FT again.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 a result of STFT, we get a </a:t>
            </a:r>
            <a:r>
              <a:rPr b="1" lang="en" sz="1400"/>
              <a:t>spectrogram</a:t>
            </a:r>
            <a:r>
              <a:rPr lang="en" sz="1400"/>
              <a:t> which gives us information about </a:t>
            </a:r>
            <a:r>
              <a:rPr b="1" lang="en" sz="1400"/>
              <a:t>magnitude </a:t>
            </a:r>
            <a:r>
              <a:rPr lang="en" sz="1400"/>
              <a:t>as a</a:t>
            </a:r>
            <a:r>
              <a:rPr b="1" lang="en" sz="1400"/>
              <a:t> function of frequency and time. 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Songs that sound drastically different, results in drastically different spectrograms.</a:t>
            </a:r>
            <a:endParaRPr sz="14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35" y="103399"/>
            <a:ext cx="1132798" cy="10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200" y="1397600"/>
            <a:ext cx="4263625" cy="3123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Feature Extraction : Build Up</a:t>
            </a:r>
            <a:endParaRPr b="1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